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1" r:id="rId3"/>
    <p:sldId id="349" r:id="rId4"/>
    <p:sldId id="347" r:id="rId5"/>
    <p:sldId id="348" r:id="rId6"/>
    <p:sldId id="345" r:id="rId7"/>
    <p:sldId id="350" r:id="rId8"/>
    <p:sldId id="352" r:id="rId9"/>
    <p:sldId id="353" r:id="rId10"/>
    <p:sldId id="35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C0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AF709D-E5DA-4191-A54D-E3FE57C111C3}" v="853" dt="2024-03-03T12:11:16.5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28"/>
    <p:restoredTop sz="94726"/>
  </p:normalViewPr>
  <p:slideViewPr>
    <p:cSldViewPr snapToGrid="0">
      <p:cViewPr varScale="1">
        <p:scale>
          <a:sx n="70" d="100"/>
          <a:sy n="70" d="100"/>
        </p:scale>
        <p:origin x="5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F4DD0-FCB2-1A46-9C01-1FC9536E2E6F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AAC360-C2D1-6747-AA67-337945D57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271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E4333-EDCB-768D-D694-4FA374C887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B8F6BA-A771-5199-B454-4137B42B82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8C62A8-5E14-FA7C-D2D9-A91C5617A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AA55-1E9E-7548-B8E8-57DCFFC5FA21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CADB1-111D-22D3-EDB1-E043DC323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33105E-4498-96A3-0C5F-A5E579283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95400"/>
      </p:ext>
    </p:extLst>
  </p:cSld>
  <p:clrMapOvr>
    <a:masterClrMapping/>
  </p:clrMapOvr>
  <p:hf sldNum="0"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933A4-C03D-26A7-C451-392D04E6A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39E290-0E60-50DC-3A6D-AFC921C4E8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DBB31-5065-A920-BCE3-A6379F318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AA55-1E9E-7548-B8E8-57DCFFC5FA21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0F398-CC52-3E67-DDF6-C862313CC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72AE45-AD9E-08FA-1F71-75DFC9E00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351060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F91D67-8C5B-5055-B5D2-6BAAE7E950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D31080-7646-1B9C-C36F-D2F6BB8747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A404C4-6EA5-D815-E9B2-7CDBB94E9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AA55-1E9E-7548-B8E8-57DCFFC5FA21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FDD0D-44E3-A86F-6F17-A722DA9F5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E417A5-F8F0-AA31-71DF-34D658498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7496"/>
      </p:ext>
    </p:extLst>
  </p:cSld>
  <p:clrMapOvr>
    <a:masterClrMapping/>
  </p:clrMapOvr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E6418-E00D-D82B-5A6A-A2532DB41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E6B97-B778-7455-F70C-FD8D34E3F3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537FB2-C318-A7C1-BABA-0AC6FA5B3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AA55-1E9E-7548-B8E8-57DCFFC5FA21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FC2A1-527D-0AA9-D04D-3D2766CE0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00CB2-5293-8DFA-B3B2-A0B592B46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395515"/>
      </p:ext>
    </p:extLst>
  </p:cSld>
  <p:clrMapOvr>
    <a:masterClrMapping/>
  </p:clrMapOvr>
  <p:hf sldNum="0"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1FA87-C082-E0DD-3D37-67F1640E6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5F515E-EB4A-D143-3D90-D5CB68882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15D29-75FB-CFE9-A973-A208274B9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AA55-1E9E-7548-B8E8-57DCFFC5FA21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168659-4604-1E12-A046-E65E9BFA0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A55C1A-5CB6-A517-F4CC-78B642B35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473488"/>
      </p:ext>
    </p:extLst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54BD7-8381-6AF7-2A34-97F116432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D5CF0-745C-8F39-DDFC-095163A6D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F0486A-0B81-6F67-77F7-3933C25058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9CEC8B-FF84-E5F1-CD4B-B7DEE25F0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AA55-1E9E-7548-B8E8-57DCFFC5FA21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1157-B890-E7C2-8551-9CFA55DF1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834098-4893-052D-13DF-57AA37269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845020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5ED4B-5B6D-B5E5-67B7-D97BFC6B1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083AD3-D8DD-C9C8-4A8D-6E90DEEDCC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10F8FC-1E86-8328-5873-1F1FD4540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71E56A-9B29-8C99-0F9B-DFA73577B4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551D20-42E2-AA82-6A29-ED75844F6F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806B38-A61F-CFF2-455E-2A0DB1CBD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AA55-1E9E-7548-B8E8-57DCFFC5FA21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1ADB39-BBED-F460-3284-9B01BBA78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78CB4-F5B2-2F08-FCB4-B7EFC7D9B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097184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7DB33-3161-3CA7-5DA9-9AEFA7BE3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459199-60FE-8A27-4D17-58FA57F03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AA55-1E9E-7548-B8E8-57DCFFC5FA21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5772E0-839B-C3B1-7E64-0C8677352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5A1759-598D-988C-8124-2E5044B17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273823"/>
      </p:ext>
    </p:extLst>
  </p:cSld>
  <p:clrMapOvr>
    <a:masterClrMapping/>
  </p:clrMapOvr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71F3F0-F2B3-F675-7BAB-1AD2134AC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AA55-1E9E-7548-B8E8-57DCFFC5FA21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44FB0A-DFB7-0737-F37C-440DCA486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97C01-947E-5E24-DB3F-90342EF0A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625783"/>
      </p:ext>
    </p:extLst>
  </p:cSld>
  <p:clrMapOvr>
    <a:masterClrMapping/>
  </p:clrMapOvr>
  <p:hf sldNum="0"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41832-2691-E74A-0F3A-2DE9A6E44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BD6CD-D7DC-A4E9-FD78-EA239F4F5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C0C722-544A-95F1-1DAD-FAD83B6633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5BCDEF-8A4D-1FA5-888F-D5A3A2CEE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AA55-1E9E-7548-B8E8-57DCFFC5FA21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C4BD8F-AAAC-F32F-ABC2-37A3D3BC6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A79EF9-CB21-BEC5-2A25-591C945DD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276831"/>
      </p:ext>
    </p:extLst>
  </p:cSld>
  <p:clrMapOvr>
    <a:masterClrMapping/>
  </p:clrMapOvr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ACBD3-5050-C329-F415-371491884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B2BE8C-8AFF-7B97-17DD-E10D476C82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B1A6C9-352E-F0FC-857A-200063A76E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6AEC32-A02D-AF36-A64E-290A392B4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AA55-1E9E-7548-B8E8-57DCFFC5FA21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B0ECF5-F111-F43D-1DD0-2623EE225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ED8375-499D-DCA7-5D7B-91DD95B7F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511980"/>
      </p:ext>
    </p:extLst>
  </p:cSld>
  <p:clrMapOvr>
    <a:masterClrMapping/>
  </p:clrMapOvr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A89A0B-DE9F-F1C6-643E-DCA32D53C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3DDAA-3094-DBCE-F38B-123FB91FD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0BF9E-5E8A-1649-84DC-281A5BAAC4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6BAA55-1E9E-7548-B8E8-57DCFFC5FA21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DEDD1E-16D6-9C67-B90A-3F23927ED3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Navigating the Future of Learning 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C0268-EDD9-BFDA-9A07-5241871BF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367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dquestofficial/Gen-AI-Cohort/blob/main/2024/march/3_Youtube_Transcript/Youtube_transcription.ipynb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edquestofficial/Gen-AI-Cohort/blob/main/2024/march/3_Youtube_Transcript/Youtube_transcription.ipynb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6D0CFA-48B8-3E4B-1A49-D1519B523717}"/>
              </a:ext>
            </a:extLst>
          </p:cNvPr>
          <p:cNvSpPr/>
          <p:nvPr/>
        </p:nvSpPr>
        <p:spPr>
          <a:xfrm>
            <a:off x="0" y="1"/>
            <a:ext cx="1948169" cy="6858000"/>
          </a:xfrm>
          <a:prstGeom prst="rect">
            <a:avLst/>
          </a:prstGeom>
          <a:solidFill>
            <a:srgbClr val="D7C0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FF0842-65B7-CA57-2F5A-D61967EF9A86}"/>
              </a:ext>
            </a:extLst>
          </p:cNvPr>
          <p:cNvSpPr txBox="1"/>
          <p:nvPr/>
        </p:nvSpPr>
        <p:spPr>
          <a:xfrm>
            <a:off x="601006" y="42718"/>
            <a:ext cx="44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>
                <a:solidFill>
                  <a:srgbClr val="D7C055"/>
                </a:solidFill>
              </a:rPr>
              <a:t>π</a:t>
            </a:r>
            <a:endParaRPr lang="en-US" sz="4000">
              <a:solidFill>
                <a:srgbClr val="D7C055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86E1CFB-A153-D93E-36A4-626934EA70A2}"/>
              </a:ext>
            </a:extLst>
          </p:cNvPr>
          <p:cNvSpPr/>
          <p:nvPr/>
        </p:nvSpPr>
        <p:spPr>
          <a:xfrm>
            <a:off x="0" y="5572125"/>
            <a:ext cx="12187542" cy="1285876"/>
          </a:xfrm>
          <a:prstGeom prst="rect">
            <a:avLst/>
          </a:prstGeom>
          <a:solidFill>
            <a:srgbClr val="D7C0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E1369-B664-5A34-37EB-F2E23636CCE2}"/>
              </a:ext>
            </a:extLst>
          </p:cNvPr>
          <p:cNvSpPr/>
          <p:nvPr/>
        </p:nvSpPr>
        <p:spPr>
          <a:xfrm>
            <a:off x="-260" y="5572124"/>
            <a:ext cx="12193758" cy="58340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416A07B-D1C1-CCF8-D7C5-0E48127EB26A}"/>
              </a:ext>
            </a:extLst>
          </p:cNvPr>
          <p:cNvSpPr/>
          <p:nvPr/>
        </p:nvSpPr>
        <p:spPr>
          <a:xfrm>
            <a:off x="1291568" y="-1"/>
            <a:ext cx="656603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C46304-707F-3EF8-C7C9-2F0B0A921B41}"/>
              </a:ext>
            </a:extLst>
          </p:cNvPr>
          <p:cNvSpPr txBox="1"/>
          <p:nvPr/>
        </p:nvSpPr>
        <p:spPr>
          <a:xfrm>
            <a:off x="1396344" y="5505306"/>
            <a:ext cx="44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>
                <a:solidFill>
                  <a:srgbClr val="D7C055"/>
                </a:solidFill>
              </a:rPr>
              <a:t>π</a:t>
            </a:r>
            <a:endParaRPr lang="en-US" sz="4000">
              <a:solidFill>
                <a:srgbClr val="D7C055"/>
              </a:solidFill>
            </a:endParaRPr>
          </a:p>
        </p:txBody>
      </p:sp>
      <p:sp>
        <p:nvSpPr>
          <p:cNvPr id="15" name="Google Shape;143;p1">
            <a:extLst>
              <a:ext uri="{FF2B5EF4-FFF2-40B4-BE49-F238E27FC236}">
                <a16:creationId xmlns:a16="http://schemas.microsoft.com/office/drawing/2014/main" id="{C9764481-C48B-F71F-0C2D-6C544B78BD03}"/>
              </a:ext>
            </a:extLst>
          </p:cNvPr>
          <p:cNvSpPr txBox="1">
            <a:spLocks noGrp="1"/>
          </p:cNvSpPr>
          <p:nvPr/>
        </p:nvSpPr>
        <p:spPr>
          <a:xfrm>
            <a:off x="2428669" y="1600200"/>
            <a:ext cx="8329031" cy="2680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5400"/>
              <a:buFont typeface="Arial"/>
              <a:buNone/>
              <a:defRPr sz="5400" b="0" i="0" u="none" strike="noStrike" cap="none">
                <a:solidFill>
                  <a:srgbClr val="343F4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5400"/>
              <a:buFont typeface="Arial"/>
              <a:buNone/>
            </a:pPr>
            <a:r>
              <a:rPr lang="en-US" b="1">
                <a:solidFill>
                  <a:schemeClr val="tx1"/>
                </a:solidFill>
              </a:rPr>
              <a:t>Impact of Generative AI</a:t>
            </a:r>
            <a:endParaRPr b="1">
              <a:solidFill>
                <a:schemeClr val="tx1"/>
              </a:solidFill>
            </a:endParaRPr>
          </a:p>
        </p:txBody>
      </p:sp>
      <p:sp>
        <p:nvSpPr>
          <p:cNvPr id="16" name="Google Shape;144;p1">
            <a:extLst>
              <a:ext uri="{FF2B5EF4-FFF2-40B4-BE49-F238E27FC236}">
                <a16:creationId xmlns:a16="http://schemas.microsoft.com/office/drawing/2014/main" id="{BBED11E4-2954-95E1-DDA9-5E0CD86221C7}"/>
              </a:ext>
            </a:extLst>
          </p:cNvPr>
          <p:cNvSpPr txBox="1">
            <a:spLocks noGrp="1"/>
          </p:cNvSpPr>
          <p:nvPr/>
        </p:nvSpPr>
        <p:spPr>
          <a:xfrm>
            <a:off x="2428669" y="4344915"/>
            <a:ext cx="7516442" cy="1116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2979C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92979C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2979C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92979C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2979C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92979C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2979C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92979C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2979C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92979C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2979C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92979C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2979C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92979C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2979C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92979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Business and Society</a:t>
            </a:r>
            <a:endParaRPr/>
          </a:p>
        </p:txBody>
      </p:sp>
      <p:pic>
        <p:nvPicPr>
          <p:cNvPr id="4" name="Picture 3" descr="A logo with lines in a black background&#10;&#10;Description automatically generated">
            <a:extLst>
              <a:ext uri="{FF2B5EF4-FFF2-40B4-BE49-F238E27FC236}">
                <a16:creationId xmlns:a16="http://schemas.microsoft.com/office/drawing/2014/main" id="{D2D9B059-AD2D-F678-3DA7-C8E036931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2642" y="-205416"/>
            <a:ext cx="1217233" cy="120532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9881708-A124-2C3C-5ED7-415072930F7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3" name="Picture 2" descr="A logo with lines and text&#10;&#10;Description automatically generated">
            <a:extLst>
              <a:ext uri="{FF2B5EF4-FFF2-40B4-BE49-F238E27FC236}">
                <a16:creationId xmlns:a16="http://schemas.microsoft.com/office/drawing/2014/main" id="{EFA24903-6990-28CC-B964-05B2ABDBC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0950" y="1123950"/>
            <a:ext cx="4610100" cy="4610100"/>
          </a:xfrm>
          <a:prstGeom prst="rect">
            <a:avLst/>
          </a:prstGeom>
        </p:spPr>
      </p:pic>
      <p:sp>
        <p:nvSpPr>
          <p:cNvPr id="5" name="TextBox 2">
            <a:extLst>
              <a:ext uri="{FF2B5EF4-FFF2-40B4-BE49-F238E27FC236}">
                <a16:creationId xmlns:a16="http://schemas.microsoft.com/office/drawing/2014/main" id="{83693E6C-33AD-1342-B4F1-1F64E23B9BA9}"/>
              </a:ext>
            </a:extLst>
          </p:cNvPr>
          <p:cNvSpPr txBox="1"/>
          <p:nvPr/>
        </p:nvSpPr>
        <p:spPr>
          <a:xfrm>
            <a:off x="475421" y="506772"/>
            <a:ext cx="112411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>
                <a:solidFill>
                  <a:srgbClr val="F2DB5B"/>
                </a:solidFill>
              </a:rPr>
              <a:t>The Generative AI Revolution: A Month-Long AI Exploration</a:t>
            </a:r>
            <a:endParaRPr lang="en-IN" sz="3600">
              <a:solidFill>
                <a:srgbClr val="F2DB5B"/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A2AD6DC-2153-E9AD-2EBD-83588A2FD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C3BA25B9-E76F-48BF-33E7-28E630649DB8}"/>
              </a:ext>
            </a:extLst>
          </p:cNvPr>
          <p:cNvSpPr txBox="1"/>
          <p:nvPr/>
        </p:nvSpPr>
        <p:spPr>
          <a:xfrm>
            <a:off x="7240656" y="6397361"/>
            <a:ext cx="4953000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400" dirty="0">
                <a:solidFill>
                  <a:srgbClr val="F2DB5B"/>
                </a:solidFill>
              </a:rPr>
              <a:t>Week 2 Day 1: 9th Mar 2024</a:t>
            </a:r>
            <a:endParaRPr lang="en-US" sz="24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24362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53753E-3F90-94EF-26FD-CD0F9914CD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66144E4-8F6C-586A-9D58-6C2174E71E6E}"/>
              </a:ext>
            </a:extLst>
          </p:cNvPr>
          <p:cNvSpPr/>
          <p:nvPr/>
        </p:nvSpPr>
        <p:spPr>
          <a:xfrm>
            <a:off x="0" y="1"/>
            <a:ext cx="1126638" cy="6858000"/>
          </a:xfrm>
          <a:prstGeom prst="rect">
            <a:avLst/>
          </a:prstGeom>
          <a:solidFill>
            <a:srgbClr val="D7C0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8A86C8-EC47-E59F-0F3B-5C05581EDEB3}"/>
              </a:ext>
            </a:extLst>
          </p:cNvPr>
          <p:cNvSpPr/>
          <p:nvPr/>
        </p:nvSpPr>
        <p:spPr>
          <a:xfrm>
            <a:off x="565288" y="0"/>
            <a:ext cx="54944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F8A2B4-85D5-E520-6248-571D9BD8DCBF}"/>
              </a:ext>
            </a:extLst>
          </p:cNvPr>
          <p:cNvSpPr txBox="1"/>
          <p:nvPr/>
        </p:nvSpPr>
        <p:spPr>
          <a:xfrm>
            <a:off x="601006" y="42718"/>
            <a:ext cx="44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 dirty="0">
                <a:solidFill>
                  <a:srgbClr val="D7C055"/>
                </a:solidFill>
              </a:rPr>
              <a:t>π</a:t>
            </a:r>
            <a:endParaRPr lang="en-US" sz="4000" dirty="0">
              <a:solidFill>
                <a:srgbClr val="D7C055"/>
              </a:solidFill>
            </a:endParaRPr>
          </a:p>
        </p:txBody>
      </p:sp>
      <p:pic>
        <p:nvPicPr>
          <p:cNvPr id="10" name="Picture 9" descr="A logo with lines in a black background&#10;&#10;Description automatically generated">
            <a:extLst>
              <a:ext uri="{FF2B5EF4-FFF2-40B4-BE49-F238E27FC236}">
                <a16:creationId xmlns:a16="http://schemas.microsoft.com/office/drawing/2014/main" id="{E9A91F9F-A099-207D-75B3-E58F30C88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2642" y="-205416"/>
            <a:ext cx="1217233" cy="1205327"/>
          </a:xfrm>
          <a:prstGeom prst="rect">
            <a:avLst/>
          </a:prstGeom>
        </p:spPr>
      </p:pic>
      <p:sp>
        <p:nvSpPr>
          <p:cNvPr id="4" name="Google Shape;232;g2b25827427c_0_1215">
            <a:extLst>
              <a:ext uri="{FF2B5EF4-FFF2-40B4-BE49-F238E27FC236}">
                <a16:creationId xmlns:a16="http://schemas.microsoft.com/office/drawing/2014/main" id="{52ED0117-2875-7AFC-8D67-FAFAC69F87B0}"/>
              </a:ext>
            </a:extLst>
          </p:cNvPr>
          <p:cNvSpPr txBox="1">
            <a:spLocks noGrp="1"/>
          </p:cNvSpPr>
          <p:nvPr/>
        </p:nvSpPr>
        <p:spPr>
          <a:xfrm>
            <a:off x="3983394" y="1210384"/>
            <a:ext cx="4223323" cy="786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343F4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5400"/>
              <a:buFont typeface="Arial"/>
              <a:buNone/>
            </a:pPr>
            <a:r>
              <a:rPr lang="en-US" sz="5400" b="1" dirty="0">
                <a:solidFill>
                  <a:schemeClr val="tx1"/>
                </a:solidFill>
              </a:rPr>
              <a:t>Thank You!</a:t>
            </a:r>
            <a:endParaRPr sz="5400" b="1" dirty="0">
              <a:solidFill>
                <a:schemeClr val="tx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F1A719F-F677-E95B-4D6D-2CDA953DB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Navigating the Future of Learning​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C6F2ED-E504-D477-C394-7629CAD1A101}"/>
              </a:ext>
            </a:extLst>
          </p:cNvPr>
          <p:cNvSpPr txBox="1"/>
          <p:nvPr/>
        </p:nvSpPr>
        <p:spPr>
          <a:xfrm>
            <a:off x="3097763" y="3146363"/>
            <a:ext cx="6214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solidFill>
                  <a:srgbClr val="000000"/>
                </a:solidFill>
                <a:effectLst/>
                <a:latin typeface="Times"/>
              </a:rPr>
              <a:t> 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E5A890-D8AA-9CAE-EA79-EBD2F06FDCE0}"/>
              </a:ext>
            </a:extLst>
          </p:cNvPr>
          <p:cNvSpPr txBox="1"/>
          <p:nvPr/>
        </p:nvSpPr>
        <p:spPr>
          <a:xfrm>
            <a:off x="3097763" y="3146363"/>
            <a:ext cx="6214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solidFill>
                  <a:srgbClr val="000000"/>
                </a:solidFill>
                <a:effectLst/>
                <a:latin typeface="Times"/>
              </a:rPr>
              <a:t> </a:t>
            </a:r>
            <a:endParaRPr lang="en-US" dirty="0"/>
          </a:p>
        </p:txBody>
      </p:sp>
      <p:pic>
        <p:nvPicPr>
          <p:cNvPr id="9" name="Picture 8" descr="A logo with lines and text&#10;&#10;Description automatically generated">
            <a:extLst>
              <a:ext uri="{FF2B5EF4-FFF2-40B4-BE49-F238E27FC236}">
                <a16:creationId xmlns:a16="http://schemas.microsoft.com/office/drawing/2014/main" id="{9B6DD97A-8EF5-E80C-BE54-0D7C4E454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2950" y="2372178"/>
            <a:ext cx="3289300" cy="329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938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F57DD7-E76B-AC95-5274-6D125EAE22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04EF01B-89C6-294E-35F1-6846D0853F20}"/>
              </a:ext>
            </a:extLst>
          </p:cNvPr>
          <p:cNvSpPr/>
          <p:nvPr/>
        </p:nvSpPr>
        <p:spPr>
          <a:xfrm>
            <a:off x="0" y="1"/>
            <a:ext cx="1126638" cy="6858000"/>
          </a:xfrm>
          <a:prstGeom prst="rect">
            <a:avLst/>
          </a:prstGeom>
          <a:solidFill>
            <a:srgbClr val="D7C0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4FC1BD-D5DB-8EE4-D66C-FA4A4D6C4449}"/>
              </a:ext>
            </a:extLst>
          </p:cNvPr>
          <p:cNvSpPr/>
          <p:nvPr/>
        </p:nvSpPr>
        <p:spPr>
          <a:xfrm>
            <a:off x="565288" y="0"/>
            <a:ext cx="54944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C38293-D3F2-9C45-900F-E8074AAC8C54}"/>
              </a:ext>
            </a:extLst>
          </p:cNvPr>
          <p:cNvSpPr txBox="1"/>
          <p:nvPr/>
        </p:nvSpPr>
        <p:spPr>
          <a:xfrm>
            <a:off x="601006" y="42718"/>
            <a:ext cx="44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>
                <a:solidFill>
                  <a:srgbClr val="D7C055"/>
                </a:solidFill>
              </a:rPr>
              <a:t>π</a:t>
            </a:r>
            <a:endParaRPr lang="en-US" sz="4000">
              <a:solidFill>
                <a:srgbClr val="D7C055"/>
              </a:solidFill>
            </a:endParaRPr>
          </a:p>
        </p:txBody>
      </p:sp>
      <p:pic>
        <p:nvPicPr>
          <p:cNvPr id="10" name="Picture 9" descr="A logo with lines in a black background&#10;&#10;Description automatically generated">
            <a:extLst>
              <a:ext uri="{FF2B5EF4-FFF2-40B4-BE49-F238E27FC236}">
                <a16:creationId xmlns:a16="http://schemas.microsoft.com/office/drawing/2014/main" id="{2DBCEFAC-F070-90EA-7054-93AF0BF34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2642" y="-205416"/>
            <a:ext cx="1217233" cy="1205327"/>
          </a:xfrm>
          <a:prstGeom prst="rect">
            <a:avLst/>
          </a:prstGeom>
        </p:spPr>
      </p:pic>
      <p:sp>
        <p:nvSpPr>
          <p:cNvPr id="2" name="Google Shape;149;p2">
            <a:extLst>
              <a:ext uri="{FF2B5EF4-FFF2-40B4-BE49-F238E27FC236}">
                <a16:creationId xmlns:a16="http://schemas.microsoft.com/office/drawing/2014/main" id="{A67AF4C1-F555-A0E9-F1C9-92353D5861D8}"/>
              </a:ext>
            </a:extLst>
          </p:cNvPr>
          <p:cNvSpPr txBox="1">
            <a:spLocks noGrp="1"/>
          </p:cNvSpPr>
          <p:nvPr/>
        </p:nvSpPr>
        <p:spPr>
          <a:xfrm>
            <a:off x="1593436" y="177800"/>
            <a:ext cx="9782801" cy="1239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1800"/>
              <a:buFont typeface="Arial"/>
              <a:buNone/>
              <a:defRPr sz="3600" b="0" i="0" u="none" strike="noStrike" cap="none">
                <a:solidFill>
                  <a:srgbClr val="343F4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3600"/>
              <a:buFont typeface="Arial"/>
              <a:buNone/>
            </a:pPr>
            <a:r>
              <a:rPr lang="en-US" b="1">
                <a:solidFill>
                  <a:schemeClr val="tx1"/>
                </a:solidFill>
              </a:rPr>
              <a:t>Agenda</a:t>
            </a:r>
          </a:p>
        </p:txBody>
      </p:sp>
      <p:sp>
        <p:nvSpPr>
          <p:cNvPr id="3" name="Google Shape;150;p2">
            <a:extLst>
              <a:ext uri="{FF2B5EF4-FFF2-40B4-BE49-F238E27FC236}">
                <a16:creationId xmlns:a16="http://schemas.microsoft.com/office/drawing/2014/main" id="{B93B7017-9EB8-844E-1A79-CBE31C57C268}"/>
              </a:ext>
            </a:extLst>
          </p:cNvPr>
          <p:cNvSpPr txBox="1">
            <a:spLocks noGrp="1"/>
          </p:cNvSpPr>
          <p:nvPr/>
        </p:nvSpPr>
        <p:spPr>
          <a:xfrm>
            <a:off x="1593436" y="1600200"/>
            <a:ext cx="9782801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›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›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›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›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›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Bef>
                <a:spcPts val="0"/>
              </a:spcBef>
              <a:buClr>
                <a:srgbClr val="000000"/>
              </a:buClr>
              <a:buSzPts val="2800"/>
              <a:buNone/>
            </a:pPr>
            <a:endParaRPr lang="en-US" dirty="0">
              <a:solidFill>
                <a:srgbClr val="000000"/>
              </a:solidFill>
            </a:endParaRPr>
          </a:p>
          <a:p>
            <a:pPr marL="246380" indent="-246380">
              <a:spcBef>
                <a:spcPts val="0"/>
              </a:spcBef>
              <a:buClr>
                <a:srgbClr val="000000"/>
              </a:buClr>
              <a:buSzPts val="2800"/>
            </a:pPr>
            <a:r>
              <a:rPr lang="en-US" dirty="0">
                <a:solidFill>
                  <a:srgbClr val="000000"/>
                </a:solidFill>
              </a:rPr>
              <a:t>Transcribe YouTube Video with LangChain </a:t>
            </a:r>
            <a:r>
              <a:rPr lang="en-US" sz="2000" dirty="0">
                <a:solidFill>
                  <a:srgbClr val="000000"/>
                </a:solidFill>
                <a:hlinkClick r:id="rId3"/>
              </a:rPr>
              <a:t>Reference</a:t>
            </a:r>
            <a:endParaRPr lang="en-US" sz="2000" dirty="0">
              <a:solidFill>
                <a:srgbClr val="000000"/>
              </a:solidFill>
            </a:endParaRPr>
          </a:p>
          <a:p>
            <a:pPr marL="703580" lvl="1" indent="-246380">
              <a:spcBef>
                <a:spcPts val="0"/>
              </a:spcBef>
              <a:buClr>
                <a:srgbClr val="000000"/>
              </a:buClr>
              <a:buSzPts val="2800"/>
            </a:pPr>
            <a:endParaRPr lang="en-US" dirty="0">
              <a:solidFill>
                <a:srgbClr val="000000"/>
              </a:solidFill>
            </a:endParaRPr>
          </a:p>
          <a:p>
            <a:pPr marL="703580" lvl="1" indent="-246380">
              <a:spcBef>
                <a:spcPts val="0"/>
              </a:spcBef>
              <a:buClr>
                <a:srgbClr val="000000"/>
              </a:buClr>
              <a:buSzPts val="2800"/>
            </a:pPr>
            <a:r>
              <a:rPr lang="en-US" dirty="0">
                <a:solidFill>
                  <a:srgbClr val="000000"/>
                </a:solidFill>
              </a:rPr>
              <a:t>Generate Video Summary</a:t>
            </a:r>
          </a:p>
          <a:p>
            <a:pPr marL="703580" lvl="1" indent="-246380">
              <a:spcBef>
                <a:spcPts val="0"/>
              </a:spcBef>
              <a:buClr>
                <a:srgbClr val="000000"/>
              </a:buClr>
              <a:buSzPts val="2800"/>
            </a:pPr>
            <a:endParaRPr lang="en-US" dirty="0">
              <a:solidFill>
                <a:srgbClr val="000000"/>
              </a:solidFill>
            </a:endParaRPr>
          </a:p>
          <a:p>
            <a:pPr marL="703580" lvl="1" indent="-246380">
              <a:spcBef>
                <a:spcPts val="0"/>
              </a:spcBef>
              <a:buClr>
                <a:srgbClr val="000000"/>
              </a:buClr>
              <a:buSzPts val="2800"/>
            </a:pPr>
            <a:r>
              <a:rPr lang="en-US" dirty="0">
                <a:solidFill>
                  <a:srgbClr val="000000"/>
                </a:solidFill>
              </a:rPr>
              <a:t>Question Answer from Video</a:t>
            </a:r>
          </a:p>
          <a:p>
            <a:pPr marL="703580" lvl="1" indent="-246380">
              <a:spcBef>
                <a:spcPts val="0"/>
              </a:spcBef>
              <a:buClr>
                <a:srgbClr val="000000"/>
              </a:buClr>
              <a:buSzPts val="2800"/>
            </a:pPr>
            <a:endParaRPr lang="en-US" dirty="0">
              <a:solidFill>
                <a:srgbClr val="000000"/>
              </a:solidFill>
            </a:endParaRPr>
          </a:p>
          <a:p>
            <a:pPr marL="246380" indent="-246380">
              <a:spcBef>
                <a:spcPts val="0"/>
              </a:spcBef>
              <a:buClr>
                <a:srgbClr val="000000"/>
              </a:buClr>
              <a:buSzPts val="2800"/>
            </a:pPr>
            <a:r>
              <a:rPr lang="en-US" dirty="0">
                <a:solidFill>
                  <a:srgbClr val="000000"/>
                </a:solidFill>
              </a:rPr>
              <a:t>Introduction to RAG</a:t>
            </a:r>
          </a:p>
          <a:p>
            <a:pPr marL="246380" indent="-246380">
              <a:spcBef>
                <a:spcPts val="0"/>
              </a:spcBef>
              <a:buClr>
                <a:srgbClr val="000000"/>
              </a:buClr>
              <a:buSzPts val="2800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ECE97E-A595-481E-86BF-90685FF67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Navigating the Future of Learning </a:t>
            </a:r>
          </a:p>
        </p:txBody>
      </p:sp>
    </p:spTree>
    <p:extLst>
      <p:ext uri="{BB962C8B-B14F-4D97-AF65-F5344CB8AC3E}">
        <p14:creationId xmlns:p14="http://schemas.microsoft.com/office/powerpoint/2010/main" val="2396183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F57DD7-E76B-AC95-5274-6D125EAE22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04EF01B-89C6-294E-35F1-6846D0853F20}"/>
              </a:ext>
            </a:extLst>
          </p:cNvPr>
          <p:cNvSpPr/>
          <p:nvPr/>
        </p:nvSpPr>
        <p:spPr>
          <a:xfrm>
            <a:off x="0" y="1"/>
            <a:ext cx="1126638" cy="6858000"/>
          </a:xfrm>
          <a:prstGeom prst="rect">
            <a:avLst/>
          </a:prstGeom>
          <a:solidFill>
            <a:srgbClr val="D7C0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4FC1BD-D5DB-8EE4-D66C-FA4A4D6C4449}"/>
              </a:ext>
            </a:extLst>
          </p:cNvPr>
          <p:cNvSpPr/>
          <p:nvPr/>
        </p:nvSpPr>
        <p:spPr>
          <a:xfrm>
            <a:off x="565288" y="0"/>
            <a:ext cx="54944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C38293-D3F2-9C45-900F-E8074AAC8C54}"/>
              </a:ext>
            </a:extLst>
          </p:cNvPr>
          <p:cNvSpPr txBox="1"/>
          <p:nvPr/>
        </p:nvSpPr>
        <p:spPr>
          <a:xfrm>
            <a:off x="601006" y="42718"/>
            <a:ext cx="44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>
                <a:solidFill>
                  <a:srgbClr val="D7C055"/>
                </a:solidFill>
              </a:rPr>
              <a:t>π</a:t>
            </a:r>
            <a:endParaRPr lang="en-US" sz="4000">
              <a:solidFill>
                <a:srgbClr val="D7C055"/>
              </a:solidFill>
            </a:endParaRPr>
          </a:p>
        </p:txBody>
      </p:sp>
      <p:pic>
        <p:nvPicPr>
          <p:cNvPr id="10" name="Picture 9" descr="A logo with lines in a black background&#10;&#10;Description automatically generated">
            <a:extLst>
              <a:ext uri="{FF2B5EF4-FFF2-40B4-BE49-F238E27FC236}">
                <a16:creationId xmlns:a16="http://schemas.microsoft.com/office/drawing/2014/main" id="{2DBCEFAC-F070-90EA-7054-93AF0BF34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2642" y="-205416"/>
            <a:ext cx="1217233" cy="1205327"/>
          </a:xfrm>
          <a:prstGeom prst="rect">
            <a:avLst/>
          </a:prstGeom>
        </p:spPr>
      </p:pic>
      <p:sp>
        <p:nvSpPr>
          <p:cNvPr id="2" name="Google Shape;149;p2">
            <a:extLst>
              <a:ext uri="{FF2B5EF4-FFF2-40B4-BE49-F238E27FC236}">
                <a16:creationId xmlns:a16="http://schemas.microsoft.com/office/drawing/2014/main" id="{A67AF4C1-F555-A0E9-F1C9-92353D5861D8}"/>
              </a:ext>
            </a:extLst>
          </p:cNvPr>
          <p:cNvSpPr txBox="1">
            <a:spLocks noGrp="1"/>
          </p:cNvSpPr>
          <p:nvPr/>
        </p:nvSpPr>
        <p:spPr>
          <a:xfrm>
            <a:off x="1593436" y="177800"/>
            <a:ext cx="9782801" cy="1239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1800"/>
              <a:buFont typeface="Arial"/>
              <a:buNone/>
              <a:defRPr sz="3600" b="0" i="0" u="none" strike="noStrike" cap="none">
                <a:solidFill>
                  <a:srgbClr val="343F4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b="1" dirty="0">
                <a:solidFill>
                  <a:schemeClr val="tx1"/>
                </a:solidFill>
              </a:rPr>
              <a:t>Transcribe YouTube Videos with </a:t>
            </a:r>
            <a:r>
              <a:rPr lang="en-IN" b="1" dirty="0" err="1">
                <a:solidFill>
                  <a:schemeClr val="tx1"/>
                </a:solidFill>
              </a:rPr>
              <a:t>LangChain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ECE97E-A595-481E-86BF-90685FF67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8F1B75-38C4-65B0-7EFF-32B2EB134A02}"/>
              </a:ext>
            </a:extLst>
          </p:cNvPr>
          <p:cNvSpPr txBox="1"/>
          <p:nvPr/>
        </p:nvSpPr>
        <p:spPr>
          <a:xfrm>
            <a:off x="1593436" y="1491811"/>
            <a:ext cx="621574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N" b="0" i="0" dirty="0">
                <a:effectLst/>
                <a:latin typeface="Roboto" panose="02000000000000000000" pitchFamily="2" charset="0"/>
              </a:rPr>
              <a:t>Generate video summary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N" b="0" i="0" dirty="0">
              <a:effectLst/>
              <a:latin typeface="Roboto" panose="020000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N" b="0" i="0" dirty="0">
                <a:effectLst/>
                <a:latin typeface="Roboto" panose="02000000000000000000" pitchFamily="2" charset="0"/>
              </a:rPr>
              <a:t>Question Answer from video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E2398DD-06B9-E1D1-AECD-ECA63E248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2836" y="2420143"/>
            <a:ext cx="9690100" cy="293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76D564BE-451E-E2AC-1486-8C88D8E331A3}"/>
              </a:ext>
            </a:extLst>
          </p:cNvPr>
          <p:cNvSpPr txBox="1"/>
          <p:nvPr/>
        </p:nvSpPr>
        <p:spPr>
          <a:xfrm>
            <a:off x="1404257" y="5782305"/>
            <a:ext cx="9928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Notebook Reference: </a:t>
            </a:r>
            <a:r>
              <a:rPr lang="en-US" sz="1000" dirty="0">
                <a:hlinkClick r:id="rId4"/>
              </a:rPr>
              <a:t>https://github.com/edquestofficial/Gen-AI-Cohort/blob/main/2024/march/3_Youtube_Transcript/Youtube_transcription.ipynb</a:t>
            </a:r>
            <a:endParaRPr lang="en-US" sz="1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242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F57DD7-E76B-AC95-5274-6D125EAE22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04EF01B-89C6-294E-35F1-6846D0853F20}"/>
              </a:ext>
            </a:extLst>
          </p:cNvPr>
          <p:cNvSpPr/>
          <p:nvPr/>
        </p:nvSpPr>
        <p:spPr>
          <a:xfrm>
            <a:off x="0" y="1"/>
            <a:ext cx="1126638" cy="6858000"/>
          </a:xfrm>
          <a:prstGeom prst="rect">
            <a:avLst/>
          </a:prstGeom>
          <a:solidFill>
            <a:srgbClr val="D7C0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4FC1BD-D5DB-8EE4-D66C-FA4A4D6C4449}"/>
              </a:ext>
            </a:extLst>
          </p:cNvPr>
          <p:cNvSpPr/>
          <p:nvPr/>
        </p:nvSpPr>
        <p:spPr>
          <a:xfrm>
            <a:off x="565288" y="0"/>
            <a:ext cx="54944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C38293-D3F2-9C45-900F-E8074AAC8C54}"/>
              </a:ext>
            </a:extLst>
          </p:cNvPr>
          <p:cNvSpPr txBox="1"/>
          <p:nvPr/>
        </p:nvSpPr>
        <p:spPr>
          <a:xfrm>
            <a:off x="601006" y="42718"/>
            <a:ext cx="44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>
                <a:solidFill>
                  <a:srgbClr val="D7C055"/>
                </a:solidFill>
              </a:rPr>
              <a:t>π</a:t>
            </a:r>
            <a:endParaRPr lang="en-US" sz="4000">
              <a:solidFill>
                <a:srgbClr val="D7C055"/>
              </a:solidFill>
            </a:endParaRPr>
          </a:p>
        </p:txBody>
      </p:sp>
      <p:pic>
        <p:nvPicPr>
          <p:cNvPr id="10" name="Picture 9" descr="A logo with lines in a black background&#10;&#10;Description automatically generated">
            <a:extLst>
              <a:ext uri="{FF2B5EF4-FFF2-40B4-BE49-F238E27FC236}">
                <a16:creationId xmlns:a16="http://schemas.microsoft.com/office/drawing/2014/main" id="{2DBCEFAC-F070-90EA-7054-93AF0BF34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2642" y="-205416"/>
            <a:ext cx="1217233" cy="1205327"/>
          </a:xfrm>
          <a:prstGeom prst="rect">
            <a:avLst/>
          </a:prstGeom>
        </p:spPr>
      </p:pic>
      <p:sp>
        <p:nvSpPr>
          <p:cNvPr id="2" name="Google Shape;149;p2">
            <a:extLst>
              <a:ext uri="{FF2B5EF4-FFF2-40B4-BE49-F238E27FC236}">
                <a16:creationId xmlns:a16="http://schemas.microsoft.com/office/drawing/2014/main" id="{A67AF4C1-F555-A0E9-F1C9-92353D5861D8}"/>
              </a:ext>
            </a:extLst>
          </p:cNvPr>
          <p:cNvSpPr txBox="1">
            <a:spLocks noGrp="1"/>
          </p:cNvSpPr>
          <p:nvPr/>
        </p:nvSpPr>
        <p:spPr>
          <a:xfrm>
            <a:off x="1593436" y="177800"/>
            <a:ext cx="9782801" cy="1239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1800"/>
              <a:buFont typeface="Arial"/>
              <a:buNone/>
              <a:defRPr sz="3600" b="0" i="0" u="none" strike="noStrike" cap="none">
                <a:solidFill>
                  <a:srgbClr val="343F4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What is RAG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ECE97E-A595-481E-86BF-90685FF67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499FAA-AE28-87FA-DBE2-6E952B278414}"/>
              </a:ext>
            </a:extLst>
          </p:cNvPr>
          <p:cNvSpPr txBox="1"/>
          <p:nvPr/>
        </p:nvSpPr>
        <p:spPr>
          <a:xfrm>
            <a:off x="1596572" y="1756229"/>
            <a:ext cx="9608456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sz="2000" b="1" dirty="0">
                <a:solidFill>
                  <a:srgbClr val="FF0000"/>
                </a:solidFill>
                <a:effectLst/>
                <a:latin typeface="Helvetica Neue" panose="02000503000000020004" pitchFamily="2" charset="0"/>
              </a:rPr>
              <a:t>RAG</a:t>
            </a:r>
            <a:r>
              <a:rPr lang="en-IN" sz="2000" dirty="0">
                <a:effectLst/>
                <a:latin typeface="Helvetica Neue" panose="02000503000000020004" pitchFamily="2" charset="0"/>
              </a:rPr>
              <a:t> stands for </a:t>
            </a:r>
            <a:r>
              <a:rPr lang="en-IN" sz="2000" b="1" dirty="0">
                <a:solidFill>
                  <a:srgbClr val="FFC000"/>
                </a:solidFill>
                <a:effectLst/>
                <a:latin typeface="Helvetica Neue" panose="02000503000000020004" pitchFamily="2" charset="0"/>
              </a:rPr>
              <a:t>Retrieval-Augmented Generation</a:t>
            </a:r>
            <a:r>
              <a:rPr lang="en-IN" sz="2000" dirty="0">
                <a:effectLst/>
                <a:latin typeface="Helvetica Neue" panose="02000503000000020004" pitchFamily="2" charset="0"/>
              </a:rPr>
              <a:t>. It is a technique used in generative AI to improve the quality and coherence of generated text.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D1739C-D526-5D50-3803-6662B83E035D}"/>
              </a:ext>
            </a:extLst>
          </p:cNvPr>
          <p:cNvSpPr txBox="1"/>
          <p:nvPr/>
        </p:nvSpPr>
        <p:spPr>
          <a:xfrm>
            <a:off x="1593436" y="2755327"/>
            <a:ext cx="9659257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sz="2000" dirty="0">
                <a:latin typeface="Helvetica Neue" panose="02000503000000020004" pitchFamily="2" charset="0"/>
              </a:rPr>
              <a:t>RAG Models are typically composed of two components:</a:t>
            </a:r>
          </a:p>
          <a:p>
            <a:endParaRPr lang="en-IN" sz="2000" dirty="0">
              <a:solidFill>
                <a:srgbClr val="0070C0"/>
              </a:solidFill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effectLst/>
                <a:latin typeface="Helvetica Neue" panose="02000503000000020004" pitchFamily="2" charset="0"/>
              </a:rPr>
              <a:t>Retrieval module:</a:t>
            </a:r>
            <a:r>
              <a:rPr lang="en-IN" sz="2000" dirty="0">
                <a:effectLst/>
                <a:latin typeface="Helvetica Neue" panose="02000503000000020004" pitchFamily="2" charset="0"/>
              </a:rPr>
              <a:t> This module retrieves relevant text passages from a large text corpus, such as Wikipedia or a specific domain-specific dataset.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b="1" dirty="0">
              <a:effectLst/>
              <a:latin typeface="Helvetica Neue" panose="02000503000000020004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effectLst/>
                <a:latin typeface="Helvetica Neue" panose="02000503000000020004" pitchFamily="2" charset="0"/>
              </a:rPr>
              <a:t>Generation module:</a:t>
            </a:r>
            <a:r>
              <a:rPr lang="en-IN" sz="2000" dirty="0">
                <a:effectLst/>
                <a:latin typeface="Helvetica Neue" panose="02000503000000020004" pitchFamily="2" charset="0"/>
              </a:rPr>
              <a:t> This module generates new text by conditioning on the retrieved text passages.</a:t>
            </a:r>
          </a:p>
          <a:p>
            <a:endParaRPr lang="en-GB" sz="2000" dirty="0">
              <a:solidFill>
                <a:srgbClr val="0070C0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8314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F57DD7-E76B-AC95-5274-6D125EAE22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04EF01B-89C6-294E-35F1-6846D0853F20}"/>
              </a:ext>
            </a:extLst>
          </p:cNvPr>
          <p:cNvSpPr/>
          <p:nvPr/>
        </p:nvSpPr>
        <p:spPr>
          <a:xfrm>
            <a:off x="0" y="1"/>
            <a:ext cx="1126638" cy="6858000"/>
          </a:xfrm>
          <a:prstGeom prst="rect">
            <a:avLst/>
          </a:prstGeom>
          <a:solidFill>
            <a:srgbClr val="D7C0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4FC1BD-D5DB-8EE4-D66C-FA4A4D6C4449}"/>
              </a:ext>
            </a:extLst>
          </p:cNvPr>
          <p:cNvSpPr/>
          <p:nvPr/>
        </p:nvSpPr>
        <p:spPr>
          <a:xfrm>
            <a:off x="565288" y="0"/>
            <a:ext cx="54944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C38293-D3F2-9C45-900F-E8074AAC8C54}"/>
              </a:ext>
            </a:extLst>
          </p:cNvPr>
          <p:cNvSpPr txBox="1"/>
          <p:nvPr/>
        </p:nvSpPr>
        <p:spPr>
          <a:xfrm>
            <a:off x="601006" y="42718"/>
            <a:ext cx="44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>
                <a:solidFill>
                  <a:srgbClr val="D7C055"/>
                </a:solidFill>
              </a:rPr>
              <a:t>π</a:t>
            </a:r>
            <a:endParaRPr lang="en-US" sz="4000">
              <a:solidFill>
                <a:srgbClr val="D7C055"/>
              </a:solidFill>
            </a:endParaRPr>
          </a:p>
        </p:txBody>
      </p:sp>
      <p:pic>
        <p:nvPicPr>
          <p:cNvPr id="10" name="Picture 9" descr="A logo with lines in a black background&#10;&#10;Description automatically generated">
            <a:extLst>
              <a:ext uri="{FF2B5EF4-FFF2-40B4-BE49-F238E27FC236}">
                <a16:creationId xmlns:a16="http://schemas.microsoft.com/office/drawing/2014/main" id="{2DBCEFAC-F070-90EA-7054-93AF0BF34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2642" y="-205416"/>
            <a:ext cx="1217233" cy="1205327"/>
          </a:xfrm>
          <a:prstGeom prst="rect">
            <a:avLst/>
          </a:prstGeom>
        </p:spPr>
      </p:pic>
      <p:sp>
        <p:nvSpPr>
          <p:cNvPr id="2" name="Google Shape;149;p2">
            <a:extLst>
              <a:ext uri="{FF2B5EF4-FFF2-40B4-BE49-F238E27FC236}">
                <a16:creationId xmlns:a16="http://schemas.microsoft.com/office/drawing/2014/main" id="{A67AF4C1-F555-A0E9-F1C9-92353D5861D8}"/>
              </a:ext>
            </a:extLst>
          </p:cNvPr>
          <p:cNvSpPr txBox="1">
            <a:spLocks noGrp="1"/>
          </p:cNvSpPr>
          <p:nvPr/>
        </p:nvSpPr>
        <p:spPr>
          <a:xfrm>
            <a:off x="1593436" y="177800"/>
            <a:ext cx="9782801" cy="1239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1800"/>
              <a:buFont typeface="Arial"/>
              <a:buNone/>
              <a:defRPr sz="3600" b="0" i="0" u="none" strike="noStrike" cap="none">
                <a:solidFill>
                  <a:srgbClr val="343F4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What is RAG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ECE97E-A595-481E-86BF-90685FF67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A20D29-2CA4-4BB6-F55E-371415EF6707}"/>
              </a:ext>
            </a:extLst>
          </p:cNvPr>
          <p:cNvSpPr txBox="1"/>
          <p:nvPr/>
        </p:nvSpPr>
        <p:spPr>
          <a:xfrm>
            <a:off x="1234424" y="3789040"/>
            <a:ext cx="935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prompt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1482004-1994-4FA9-1090-6F7B0DB2F009}"/>
              </a:ext>
            </a:extLst>
          </p:cNvPr>
          <p:cNvGrpSpPr/>
          <p:nvPr/>
        </p:nvGrpSpPr>
        <p:grpSpPr>
          <a:xfrm>
            <a:off x="1485900" y="1321565"/>
            <a:ext cx="9626630" cy="4865408"/>
            <a:chOff x="1485900" y="1321565"/>
            <a:chExt cx="9626630" cy="4865408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3F6C4C5-54AD-A17B-156B-8F656CA77573}"/>
                </a:ext>
              </a:extLst>
            </p:cNvPr>
            <p:cNvSpPr txBox="1"/>
            <p:nvPr/>
          </p:nvSpPr>
          <p:spPr>
            <a:xfrm>
              <a:off x="4977833" y="5111582"/>
              <a:ext cx="23610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dirty="0"/>
                <a:t>Generated Response</a:t>
              </a:r>
            </a:p>
          </p:txBody>
        </p:sp>
        <p:pic>
          <p:nvPicPr>
            <p:cNvPr id="13" name="Graphic 12" descr="Monitor with solid fill">
              <a:extLst>
                <a:ext uri="{FF2B5EF4-FFF2-40B4-BE49-F238E27FC236}">
                  <a16:creationId xmlns:a16="http://schemas.microsoft.com/office/drawing/2014/main" id="{3C86B86F-445C-7BC7-0FC7-B28BD634FE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998068" y="3064648"/>
              <a:ext cx="1130419" cy="1130419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5D9AEFB-80A7-9DEC-B39B-97DA4837463A}"/>
                </a:ext>
              </a:extLst>
            </p:cNvPr>
            <p:cNvSpPr/>
            <p:nvPr/>
          </p:nvSpPr>
          <p:spPr>
            <a:xfrm>
              <a:off x="4798268" y="1703238"/>
              <a:ext cx="1584176" cy="914400"/>
            </a:xfrm>
            <a:prstGeom prst="rect">
              <a:avLst/>
            </a:prstGeom>
            <a:solidFill>
              <a:srgbClr val="D7C05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Search Relevant Information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CD4F623-59E2-7D00-DCD1-7C8BDA7D411A}"/>
                </a:ext>
              </a:extLst>
            </p:cNvPr>
            <p:cNvSpPr/>
            <p:nvPr/>
          </p:nvSpPr>
          <p:spPr>
            <a:xfrm>
              <a:off x="8172418" y="2674640"/>
              <a:ext cx="2448272" cy="457200"/>
            </a:xfrm>
            <a:prstGeom prst="rect">
              <a:avLst/>
            </a:prstGeom>
            <a:solidFill>
              <a:srgbClr val="D7C05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Knowledge Source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C3D3A4D-378F-9AAC-A30C-D822FD052C0C}"/>
                </a:ext>
              </a:extLst>
            </p:cNvPr>
            <p:cNvSpPr/>
            <p:nvPr/>
          </p:nvSpPr>
          <p:spPr>
            <a:xfrm>
              <a:off x="7833460" y="4055895"/>
              <a:ext cx="1584176" cy="914400"/>
            </a:xfrm>
            <a:prstGeom prst="rect">
              <a:avLst/>
            </a:prstGeom>
            <a:solidFill>
              <a:srgbClr val="D7C05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LLM Endpoint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588041D-5298-2FCF-5AC6-49376097FB70}"/>
                </a:ext>
              </a:extLst>
            </p:cNvPr>
            <p:cNvSpPr/>
            <p:nvPr/>
          </p:nvSpPr>
          <p:spPr>
            <a:xfrm>
              <a:off x="1485900" y="3360440"/>
              <a:ext cx="432048" cy="428600"/>
            </a:xfrm>
            <a:prstGeom prst="ellipse">
              <a:avLst/>
            </a:prstGeom>
            <a:solidFill>
              <a:srgbClr val="D7C05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1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F0A9DA3A-46EE-459A-4881-04FE356688C3}"/>
                </a:ext>
              </a:extLst>
            </p:cNvPr>
            <p:cNvCxnSpPr/>
            <p:nvPr/>
          </p:nvCxnSpPr>
          <p:spPr>
            <a:xfrm>
              <a:off x="2061964" y="3573016"/>
              <a:ext cx="792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A15F520-2FB8-4BE5-5C29-084EE0B12F54}"/>
                </a:ext>
              </a:extLst>
            </p:cNvPr>
            <p:cNvCxnSpPr>
              <a:cxnSpLocks/>
            </p:cNvCxnSpPr>
            <p:nvPr/>
          </p:nvCxnSpPr>
          <p:spPr>
            <a:xfrm>
              <a:off x="2061964" y="3429000"/>
              <a:ext cx="0" cy="288032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C83B6A-E8DC-89C9-C544-89FC5DD548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22104" y="2924944"/>
              <a:ext cx="36004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166DA6E8-C731-05F3-C261-A0F6565FAB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05674" y="2190562"/>
              <a:ext cx="0" cy="715368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E2D812FE-6E27-6847-957E-9C43B550B8EE}"/>
                </a:ext>
              </a:extLst>
            </p:cNvPr>
            <p:cNvCxnSpPr>
              <a:cxnSpLocks/>
            </p:cNvCxnSpPr>
            <p:nvPr/>
          </p:nvCxnSpPr>
          <p:spPr>
            <a:xfrm>
              <a:off x="3502124" y="2195115"/>
              <a:ext cx="1224136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392D533B-13F6-D56C-ADE5-49259522E5CA}"/>
                </a:ext>
              </a:extLst>
            </p:cNvPr>
            <p:cNvGrpSpPr/>
            <p:nvPr/>
          </p:nvGrpSpPr>
          <p:grpSpPr>
            <a:xfrm>
              <a:off x="7685730" y="1321565"/>
              <a:ext cx="3426800" cy="1479213"/>
              <a:chOff x="7079571" y="1321565"/>
              <a:chExt cx="3426800" cy="1479213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CAF3E381-1180-4128-F0F0-F6593F6BF46B}"/>
                  </a:ext>
                </a:extLst>
              </p:cNvPr>
              <p:cNvSpPr txBox="1"/>
              <p:nvPr/>
            </p:nvSpPr>
            <p:spPr>
              <a:xfrm>
                <a:off x="7079571" y="1321565"/>
                <a:ext cx="546945" cy="14773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9000" dirty="0"/>
                  <a:t>{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5836BE06-04F9-519A-630B-262845C4AC01}"/>
                  </a:ext>
                </a:extLst>
              </p:cNvPr>
              <p:cNvSpPr txBox="1"/>
              <p:nvPr/>
            </p:nvSpPr>
            <p:spPr>
              <a:xfrm>
                <a:off x="9959426" y="1323450"/>
                <a:ext cx="546945" cy="14773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9000" dirty="0"/>
                  <a:t>}</a:t>
                </a:r>
              </a:p>
            </p:txBody>
          </p:sp>
          <p:pic>
            <p:nvPicPr>
              <p:cNvPr id="44" name="Graphic 43" descr="Database with solid fill">
                <a:extLst>
                  <a:ext uri="{FF2B5EF4-FFF2-40B4-BE49-F238E27FC236}">
                    <a16:creationId xmlns:a16="http://schemas.microsoft.com/office/drawing/2014/main" id="{59544D79-D6E6-D80C-461D-ECF3993A7F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9185584" y="171295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45" name="Graphic 44" descr="Document with solid fill">
                <a:extLst>
                  <a:ext uri="{FF2B5EF4-FFF2-40B4-BE49-F238E27FC236}">
                    <a16:creationId xmlns:a16="http://schemas.microsoft.com/office/drawing/2014/main" id="{E49918CA-899C-92CB-9B00-5C9F49070F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8393496" y="171295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46" name="Graphic 45" descr="Cloud Computing with solid fill">
                <a:extLst>
                  <a:ext uri="{FF2B5EF4-FFF2-40B4-BE49-F238E27FC236}">
                    <a16:creationId xmlns:a16="http://schemas.microsoft.com/office/drawing/2014/main" id="{78124CCC-DC44-0842-683D-9F92C6E4F9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7601408" y="1693527"/>
                <a:ext cx="914400" cy="914400"/>
              </a:xfrm>
              <a:prstGeom prst="rect">
                <a:avLst/>
              </a:prstGeom>
            </p:spPr>
          </p:pic>
        </p:grp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4B0B1BE6-9418-A919-6C67-87D0763D64D8}"/>
                </a:ext>
              </a:extLst>
            </p:cNvPr>
            <p:cNvCxnSpPr>
              <a:cxnSpLocks/>
            </p:cNvCxnSpPr>
            <p:nvPr/>
          </p:nvCxnSpPr>
          <p:spPr>
            <a:xfrm>
              <a:off x="6461594" y="2155092"/>
              <a:ext cx="1224136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44F305E-B0AA-F24F-E938-133BA00367D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3277" y="4279992"/>
              <a:ext cx="10855" cy="1237240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734708B-CC99-7C1A-2F85-6858A3C9F2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83257" y="4279992"/>
              <a:ext cx="36004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5B7D6D88-B184-0E2C-F653-1692FF583C61}"/>
                </a:ext>
              </a:extLst>
            </p:cNvPr>
            <p:cNvCxnSpPr>
              <a:cxnSpLocks/>
            </p:cNvCxnSpPr>
            <p:nvPr/>
          </p:nvCxnSpPr>
          <p:spPr>
            <a:xfrm>
              <a:off x="3563277" y="4797152"/>
              <a:ext cx="4187319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D41852AE-1F31-59B8-68A1-F72DC9442829}"/>
                </a:ext>
              </a:extLst>
            </p:cNvPr>
            <p:cNvCxnSpPr>
              <a:cxnSpLocks/>
            </p:cNvCxnSpPr>
            <p:nvPr/>
          </p:nvCxnSpPr>
          <p:spPr>
            <a:xfrm>
              <a:off x="3563277" y="5507310"/>
              <a:ext cx="510149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4BE03CF-736C-60A9-6C1C-33574957637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45528" y="5085184"/>
              <a:ext cx="36004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854DB965-2C63-806A-14EA-BFDF455AF8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46855" y="5085184"/>
              <a:ext cx="0" cy="440432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99E4487-9FBC-8B7F-D3BE-ED8C904892B1}"/>
                </a:ext>
              </a:extLst>
            </p:cNvPr>
            <p:cNvSpPr/>
            <p:nvPr/>
          </p:nvSpPr>
          <p:spPr>
            <a:xfrm>
              <a:off x="3016209" y="1837331"/>
              <a:ext cx="432048" cy="428600"/>
            </a:xfrm>
            <a:prstGeom prst="ellipse">
              <a:avLst/>
            </a:prstGeom>
            <a:solidFill>
              <a:srgbClr val="D7C05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2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E1D392F-48F8-1557-72D2-AE39F613717B}"/>
                </a:ext>
              </a:extLst>
            </p:cNvPr>
            <p:cNvSpPr txBox="1"/>
            <p:nvPr/>
          </p:nvSpPr>
          <p:spPr>
            <a:xfrm>
              <a:off x="3324319" y="5817641"/>
              <a:ext cx="58526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/>
                <a:t>Retrieval Augmented Generation (RAG) Architecture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4302AD7-5283-CD19-7C3C-54298BACF915}"/>
                </a:ext>
              </a:extLst>
            </p:cNvPr>
            <p:cNvSpPr txBox="1"/>
            <p:nvPr/>
          </p:nvSpPr>
          <p:spPr>
            <a:xfrm>
              <a:off x="3383257" y="1821230"/>
              <a:ext cx="9350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dirty="0"/>
                <a:t>prompt</a:t>
              </a: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D6FF7C3-670F-8416-D84F-A16C9DB0D3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74332" y="2708920"/>
              <a:ext cx="36004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A0FD3AA-D801-C91F-83C4-18E1D3D18B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68584" y="2709689"/>
              <a:ext cx="0" cy="863327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2F6D3D7B-74C5-2515-DD0D-4A9A8AA7F650}"/>
                </a:ext>
              </a:extLst>
            </p:cNvPr>
            <p:cNvCxnSpPr>
              <a:cxnSpLocks/>
            </p:cNvCxnSpPr>
            <p:nvPr/>
          </p:nvCxnSpPr>
          <p:spPr>
            <a:xfrm>
              <a:off x="4128487" y="3562130"/>
              <a:ext cx="1461869" cy="0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9C3E619-23A6-383A-916C-DC9BA3E5E0A3}"/>
                </a:ext>
              </a:extLst>
            </p:cNvPr>
            <p:cNvSpPr/>
            <p:nvPr/>
          </p:nvSpPr>
          <p:spPr>
            <a:xfrm>
              <a:off x="4914964" y="3064648"/>
              <a:ext cx="432048" cy="428600"/>
            </a:xfrm>
            <a:prstGeom prst="ellipse">
              <a:avLst/>
            </a:prstGeom>
            <a:solidFill>
              <a:srgbClr val="D7C05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3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AB65438-D8DB-C7F9-C268-777C6B176C71}"/>
                </a:ext>
              </a:extLst>
            </p:cNvPr>
            <p:cNvSpPr txBox="1"/>
            <p:nvPr/>
          </p:nvSpPr>
          <p:spPr>
            <a:xfrm>
              <a:off x="5614934" y="2933481"/>
              <a:ext cx="108395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dirty="0"/>
                <a:t>Relevant</a:t>
              </a:r>
            </a:p>
            <a:p>
              <a:r>
                <a:rPr lang="en-IN" dirty="0"/>
                <a:t>Context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6E75693-BCB6-7D8C-8386-50381B792CAB}"/>
                </a:ext>
              </a:extLst>
            </p:cNvPr>
            <p:cNvSpPr/>
            <p:nvPr/>
          </p:nvSpPr>
          <p:spPr>
            <a:xfrm>
              <a:off x="4482916" y="4311180"/>
              <a:ext cx="432048" cy="428600"/>
            </a:xfrm>
            <a:prstGeom prst="ellipse">
              <a:avLst/>
            </a:prstGeom>
            <a:solidFill>
              <a:srgbClr val="D7C05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4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90DE008-175F-1B38-8C1B-12E7EA7A1804}"/>
                </a:ext>
              </a:extLst>
            </p:cNvPr>
            <p:cNvSpPr txBox="1"/>
            <p:nvPr/>
          </p:nvSpPr>
          <p:spPr>
            <a:xfrm>
              <a:off x="4889087" y="4365900"/>
              <a:ext cx="20228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dirty="0"/>
                <a:t>Prompt + Context</a:t>
              </a: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679F325-428F-048D-6E4E-67929D1A0E9D}"/>
                </a:ext>
              </a:extLst>
            </p:cNvPr>
            <p:cNvSpPr/>
            <p:nvPr/>
          </p:nvSpPr>
          <p:spPr>
            <a:xfrm>
              <a:off x="4494112" y="5004978"/>
              <a:ext cx="432048" cy="428600"/>
            </a:xfrm>
            <a:prstGeom prst="ellipse">
              <a:avLst/>
            </a:prstGeom>
            <a:solidFill>
              <a:srgbClr val="D7C05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0386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6A70F0-2AE1-F02C-5944-9E690B2F02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34A5F2E-3F87-C977-962E-47F877DF82C1}"/>
              </a:ext>
            </a:extLst>
          </p:cNvPr>
          <p:cNvSpPr/>
          <p:nvPr/>
        </p:nvSpPr>
        <p:spPr>
          <a:xfrm>
            <a:off x="0" y="1"/>
            <a:ext cx="1126638" cy="6858000"/>
          </a:xfrm>
          <a:prstGeom prst="rect">
            <a:avLst/>
          </a:prstGeom>
          <a:solidFill>
            <a:srgbClr val="D7C0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43A43F-2866-5C79-AA4A-D99EA6C764FB}"/>
              </a:ext>
            </a:extLst>
          </p:cNvPr>
          <p:cNvSpPr/>
          <p:nvPr/>
        </p:nvSpPr>
        <p:spPr>
          <a:xfrm>
            <a:off x="565288" y="0"/>
            <a:ext cx="54944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FF4A1C-1EE0-8299-9CC2-B1875A579F7F}"/>
              </a:ext>
            </a:extLst>
          </p:cNvPr>
          <p:cNvSpPr txBox="1"/>
          <p:nvPr/>
        </p:nvSpPr>
        <p:spPr>
          <a:xfrm>
            <a:off x="601006" y="42718"/>
            <a:ext cx="44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 dirty="0">
                <a:solidFill>
                  <a:srgbClr val="D7C055"/>
                </a:solidFill>
              </a:rPr>
              <a:t>π</a:t>
            </a:r>
            <a:endParaRPr lang="en-US" sz="4000" dirty="0">
              <a:solidFill>
                <a:srgbClr val="D7C055"/>
              </a:solidFill>
            </a:endParaRPr>
          </a:p>
        </p:txBody>
      </p:sp>
      <p:pic>
        <p:nvPicPr>
          <p:cNvPr id="10" name="Picture 9" descr="A logo with lines in a black background&#10;&#10;Description automatically generated">
            <a:extLst>
              <a:ext uri="{FF2B5EF4-FFF2-40B4-BE49-F238E27FC236}">
                <a16:creationId xmlns:a16="http://schemas.microsoft.com/office/drawing/2014/main" id="{E4E75BA1-9BDA-BB32-784C-6030C2852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2642" y="-205416"/>
            <a:ext cx="1217233" cy="1205327"/>
          </a:xfrm>
          <a:prstGeom prst="rect">
            <a:avLst/>
          </a:prstGeom>
        </p:spPr>
      </p:pic>
      <p:sp>
        <p:nvSpPr>
          <p:cNvPr id="4" name="Google Shape;232;g2b25827427c_0_1215">
            <a:extLst>
              <a:ext uri="{FF2B5EF4-FFF2-40B4-BE49-F238E27FC236}">
                <a16:creationId xmlns:a16="http://schemas.microsoft.com/office/drawing/2014/main" id="{AB3EAC48-D354-5E69-3935-F7668002E55F}"/>
              </a:ext>
            </a:extLst>
          </p:cNvPr>
          <p:cNvSpPr txBox="1">
            <a:spLocks noGrp="1"/>
          </p:cNvSpPr>
          <p:nvPr/>
        </p:nvSpPr>
        <p:spPr>
          <a:xfrm>
            <a:off x="3983394" y="1210384"/>
            <a:ext cx="4223323" cy="786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343F4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5400"/>
              <a:buFont typeface="Arial"/>
              <a:buNone/>
            </a:pPr>
            <a:r>
              <a:rPr lang="en-US" sz="5400" b="1" dirty="0">
                <a:solidFill>
                  <a:schemeClr val="tx1"/>
                </a:solidFill>
              </a:rPr>
              <a:t>Thank You!</a:t>
            </a:r>
            <a:endParaRPr sz="5400" b="1" dirty="0">
              <a:solidFill>
                <a:schemeClr val="tx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EB07C64-5097-F036-43B3-0D5573967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Navigating the Future of Learning​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AE2A70-3688-AB45-F1F4-00D2A100A79E}"/>
              </a:ext>
            </a:extLst>
          </p:cNvPr>
          <p:cNvSpPr txBox="1"/>
          <p:nvPr/>
        </p:nvSpPr>
        <p:spPr>
          <a:xfrm>
            <a:off x="3097763" y="3146363"/>
            <a:ext cx="6214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solidFill>
                  <a:srgbClr val="000000"/>
                </a:solidFill>
                <a:effectLst/>
                <a:latin typeface="Times"/>
              </a:rPr>
              <a:t> 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21BCC9-7003-E6DD-5D38-FFFF16B107B8}"/>
              </a:ext>
            </a:extLst>
          </p:cNvPr>
          <p:cNvSpPr txBox="1"/>
          <p:nvPr/>
        </p:nvSpPr>
        <p:spPr>
          <a:xfrm>
            <a:off x="3097763" y="3146363"/>
            <a:ext cx="6214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solidFill>
                  <a:srgbClr val="000000"/>
                </a:solidFill>
                <a:effectLst/>
                <a:latin typeface="Times"/>
              </a:rPr>
              <a:t> </a:t>
            </a:r>
            <a:endParaRPr lang="en-US" dirty="0"/>
          </a:p>
        </p:txBody>
      </p:sp>
      <p:pic>
        <p:nvPicPr>
          <p:cNvPr id="9" name="Picture 8" descr="A logo with lines and text&#10;&#10;Description automatically generated">
            <a:extLst>
              <a:ext uri="{FF2B5EF4-FFF2-40B4-BE49-F238E27FC236}">
                <a16:creationId xmlns:a16="http://schemas.microsoft.com/office/drawing/2014/main" id="{0A27C581-81E3-8510-9850-AA7544738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2950" y="2372178"/>
            <a:ext cx="3289300" cy="329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575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C6E680-74C4-4D74-23FE-3707CB36C0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B333817-D3BD-58AF-72DA-536FCA852D7F}"/>
              </a:ext>
            </a:extLst>
          </p:cNvPr>
          <p:cNvSpPr/>
          <p:nvPr/>
        </p:nvSpPr>
        <p:spPr>
          <a:xfrm>
            <a:off x="0" y="1"/>
            <a:ext cx="1126638" cy="6858000"/>
          </a:xfrm>
          <a:prstGeom prst="rect">
            <a:avLst/>
          </a:prstGeom>
          <a:solidFill>
            <a:srgbClr val="D7C0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CBFC34-2B10-22A3-324C-E4A280D0560A}"/>
              </a:ext>
            </a:extLst>
          </p:cNvPr>
          <p:cNvSpPr/>
          <p:nvPr/>
        </p:nvSpPr>
        <p:spPr>
          <a:xfrm>
            <a:off x="565288" y="0"/>
            <a:ext cx="54944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DBCE58-7EB0-0575-8F87-56495C0F71DB}"/>
              </a:ext>
            </a:extLst>
          </p:cNvPr>
          <p:cNvSpPr txBox="1"/>
          <p:nvPr/>
        </p:nvSpPr>
        <p:spPr>
          <a:xfrm>
            <a:off x="601006" y="42718"/>
            <a:ext cx="44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>
                <a:solidFill>
                  <a:srgbClr val="D7C055"/>
                </a:solidFill>
              </a:rPr>
              <a:t>π</a:t>
            </a:r>
            <a:endParaRPr lang="en-US" sz="4000">
              <a:solidFill>
                <a:srgbClr val="D7C055"/>
              </a:solidFill>
            </a:endParaRPr>
          </a:p>
        </p:txBody>
      </p:sp>
      <p:pic>
        <p:nvPicPr>
          <p:cNvPr id="10" name="Picture 9" descr="A logo with lines in a black background&#10;&#10;Description automatically generated">
            <a:extLst>
              <a:ext uri="{FF2B5EF4-FFF2-40B4-BE49-F238E27FC236}">
                <a16:creationId xmlns:a16="http://schemas.microsoft.com/office/drawing/2014/main" id="{6E748246-AAB8-0BF3-D4F3-FE4587BE5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2642" y="-205416"/>
            <a:ext cx="1217233" cy="1205327"/>
          </a:xfrm>
          <a:prstGeom prst="rect">
            <a:avLst/>
          </a:prstGeom>
        </p:spPr>
      </p:pic>
      <p:sp>
        <p:nvSpPr>
          <p:cNvPr id="2" name="Google Shape;149;p2">
            <a:extLst>
              <a:ext uri="{FF2B5EF4-FFF2-40B4-BE49-F238E27FC236}">
                <a16:creationId xmlns:a16="http://schemas.microsoft.com/office/drawing/2014/main" id="{D54E8122-559A-377C-3DA3-5F5B54E932F4}"/>
              </a:ext>
            </a:extLst>
          </p:cNvPr>
          <p:cNvSpPr txBox="1">
            <a:spLocks noGrp="1"/>
          </p:cNvSpPr>
          <p:nvPr/>
        </p:nvSpPr>
        <p:spPr>
          <a:xfrm>
            <a:off x="1593436" y="177800"/>
            <a:ext cx="9782801" cy="1239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1800"/>
              <a:buFont typeface="Arial"/>
              <a:buNone/>
              <a:defRPr sz="3600" b="0" i="0" u="none" strike="noStrike" cap="none">
                <a:solidFill>
                  <a:srgbClr val="343F4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>
              <a:buSzPts val="3600"/>
            </a:pPr>
            <a:r>
              <a:rPr lang="en-US" b="1" dirty="0">
                <a:solidFill>
                  <a:schemeClr val="tx1"/>
                </a:solidFill>
              </a:rPr>
              <a:t>Burger order boat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441518-8FB5-4EEE-E3D0-2E1561847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Navigating the Future of Learning 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687E1E0-9AEF-623E-C65B-1455D562C04C}"/>
              </a:ext>
            </a:extLst>
          </p:cNvPr>
          <p:cNvGrpSpPr/>
          <p:nvPr/>
        </p:nvGrpSpPr>
        <p:grpSpPr>
          <a:xfrm>
            <a:off x="1967086" y="2081784"/>
            <a:ext cx="9235556" cy="3322320"/>
            <a:chOff x="2382012" y="2456688"/>
            <a:chExt cx="9235556" cy="3322320"/>
          </a:xfrm>
        </p:grpSpPr>
        <p:pic>
          <p:nvPicPr>
            <p:cNvPr id="9" name="Picture 8" descr="A chef holding a burger in a kitchen&#10;&#10;Description automatically generated">
              <a:extLst>
                <a:ext uri="{FF2B5EF4-FFF2-40B4-BE49-F238E27FC236}">
                  <a16:creationId xmlns:a16="http://schemas.microsoft.com/office/drawing/2014/main" id="{1D371923-0D72-57C6-6AA2-5BE31C26D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82012" y="2465832"/>
              <a:ext cx="3313176" cy="3313176"/>
            </a:xfrm>
            <a:prstGeom prst="rect">
              <a:avLst/>
            </a:prstGeom>
          </p:spPr>
        </p:pic>
        <p:pic>
          <p:nvPicPr>
            <p:cNvPr id="12" name="Picture 11" descr="A building with people sitting at tables outside&#10;&#10;Description automatically generated">
              <a:extLst>
                <a:ext uri="{FF2B5EF4-FFF2-40B4-BE49-F238E27FC236}">
                  <a16:creationId xmlns:a16="http://schemas.microsoft.com/office/drawing/2014/main" id="{3418A486-A815-9CF5-2E65-7AE5680A72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94507" y="2456688"/>
              <a:ext cx="5923061" cy="3322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22610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4D397D-065D-E61F-07EE-E2F8B012F1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2560014-B700-0B04-60F1-08252AFA3480}"/>
              </a:ext>
            </a:extLst>
          </p:cNvPr>
          <p:cNvSpPr/>
          <p:nvPr/>
        </p:nvSpPr>
        <p:spPr>
          <a:xfrm>
            <a:off x="0" y="1"/>
            <a:ext cx="1126638" cy="6858000"/>
          </a:xfrm>
          <a:prstGeom prst="rect">
            <a:avLst/>
          </a:prstGeom>
          <a:solidFill>
            <a:srgbClr val="D7C0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C4EA55-710A-454F-6BE4-58DD119BFD9B}"/>
              </a:ext>
            </a:extLst>
          </p:cNvPr>
          <p:cNvSpPr/>
          <p:nvPr/>
        </p:nvSpPr>
        <p:spPr>
          <a:xfrm>
            <a:off x="565288" y="0"/>
            <a:ext cx="54944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FE48EF-D35B-CC18-81B6-CD4E62F6364D}"/>
              </a:ext>
            </a:extLst>
          </p:cNvPr>
          <p:cNvSpPr txBox="1"/>
          <p:nvPr/>
        </p:nvSpPr>
        <p:spPr>
          <a:xfrm>
            <a:off x="601006" y="42718"/>
            <a:ext cx="44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>
                <a:solidFill>
                  <a:srgbClr val="D7C055"/>
                </a:solidFill>
              </a:rPr>
              <a:t>π</a:t>
            </a:r>
            <a:endParaRPr lang="en-US" sz="4000">
              <a:solidFill>
                <a:srgbClr val="D7C055"/>
              </a:solidFill>
            </a:endParaRPr>
          </a:p>
        </p:txBody>
      </p:sp>
      <p:pic>
        <p:nvPicPr>
          <p:cNvPr id="10" name="Picture 9" descr="A logo with lines in a black background&#10;&#10;Description automatically generated">
            <a:extLst>
              <a:ext uri="{FF2B5EF4-FFF2-40B4-BE49-F238E27FC236}">
                <a16:creationId xmlns:a16="http://schemas.microsoft.com/office/drawing/2014/main" id="{B8417467-DBF8-EA16-C9A4-539CB7EE6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2642" y="-205416"/>
            <a:ext cx="1217233" cy="1205327"/>
          </a:xfrm>
          <a:prstGeom prst="rect">
            <a:avLst/>
          </a:prstGeom>
        </p:spPr>
      </p:pic>
      <p:sp>
        <p:nvSpPr>
          <p:cNvPr id="2" name="Google Shape;149;p2">
            <a:extLst>
              <a:ext uri="{FF2B5EF4-FFF2-40B4-BE49-F238E27FC236}">
                <a16:creationId xmlns:a16="http://schemas.microsoft.com/office/drawing/2014/main" id="{37BC89ED-03C7-AF8E-908B-056525C8C54B}"/>
              </a:ext>
            </a:extLst>
          </p:cNvPr>
          <p:cNvSpPr txBox="1">
            <a:spLocks noGrp="1"/>
          </p:cNvSpPr>
          <p:nvPr/>
        </p:nvSpPr>
        <p:spPr>
          <a:xfrm>
            <a:off x="1593436" y="177800"/>
            <a:ext cx="9782801" cy="1239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1800"/>
              <a:buFont typeface="Arial"/>
              <a:buNone/>
              <a:defRPr sz="3600" b="0" i="0" u="none" strike="noStrike" cap="none">
                <a:solidFill>
                  <a:srgbClr val="343F4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3600"/>
              <a:buFont typeface="Arial"/>
              <a:buNone/>
            </a:pPr>
            <a:r>
              <a:rPr lang="en-US" b="1" dirty="0">
                <a:solidFill>
                  <a:schemeClr val="tx1"/>
                </a:solidFill>
              </a:rPr>
              <a:t>Request Response Flow: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9639E3-FFDE-E366-4179-5D7E75BD6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Navigating the Future of Learning 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0F4F58AF-B6C0-9A0A-B2A1-058E02505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6321" y="2810029"/>
            <a:ext cx="8194537" cy="1983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7510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7FAFE2-163C-EDE1-8B09-5ED7194991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851E370-31D2-6C46-CC63-C533F5EB3CC2}"/>
              </a:ext>
            </a:extLst>
          </p:cNvPr>
          <p:cNvSpPr/>
          <p:nvPr/>
        </p:nvSpPr>
        <p:spPr>
          <a:xfrm>
            <a:off x="0" y="1"/>
            <a:ext cx="1126638" cy="6858000"/>
          </a:xfrm>
          <a:prstGeom prst="rect">
            <a:avLst/>
          </a:prstGeom>
          <a:solidFill>
            <a:srgbClr val="D7C0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4805D1B-0D77-56BC-1050-B40E852AA702}"/>
              </a:ext>
            </a:extLst>
          </p:cNvPr>
          <p:cNvSpPr/>
          <p:nvPr/>
        </p:nvSpPr>
        <p:spPr>
          <a:xfrm>
            <a:off x="565288" y="0"/>
            <a:ext cx="54944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C862AE-78B2-A3FC-A312-0A6F062C21E1}"/>
              </a:ext>
            </a:extLst>
          </p:cNvPr>
          <p:cNvSpPr txBox="1"/>
          <p:nvPr/>
        </p:nvSpPr>
        <p:spPr>
          <a:xfrm>
            <a:off x="601006" y="42718"/>
            <a:ext cx="44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>
                <a:solidFill>
                  <a:srgbClr val="D7C055"/>
                </a:solidFill>
              </a:rPr>
              <a:t>π</a:t>
            </a:r>
            <a:endParaRPr lang="en-US" sz="4000">
              <a:solidFill>
                <a:srgbClr val="D7C055"/>
              </a:solidFill>
            </a:endParaRPr>
          </a:p>
        </p:txBody>
      </p:sp>
      <p:pic>
        <p:nvPicPr>
          <p:cNvPr id="10" name="Picture 9" descr="A logo with lines in a black background&#10;&#10;Description automatically generated">
            <a:extLst>
              <a:ext uri="{FF2B5EF4-FFF2-40B4-BE49-F238E27FC236}">
                <a16:creationId xmlns:a16="http://schemas.microsoft.com/office/drawing/2014/main" id="{735F056B-4894-AF98-4E0A-EF3910849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2642" y="-205416"/>
            <a:ext cx="1217233" cy="1205327"/>
          </a:xfrm>
          <a:prstGeom prst="rect">
            <a:avLst/>
          </a:prstGeom>
        </p:spPr>
      </p:pic>
      <p:sp>
        <p:nvSpPr>
          <p:cNvPr id="2" name="Google Shape;149;p2">
            <a:extLst>
              <a:ext uri="{FF2B5EF4-FFF2-40B4-BE49-F238E27FC236}">
                <a16:creationId xmlns:a16="http://schemas.microsoft.com/office/drawing/2014/main" id="{92979AE8-84FD-62F7-8F09-B0DEB12BF171}"/>
              </a:ext>
            </a:extLst>
          </p:cNvPr>
          <p:cNvSpPr txBox="1">
            <a:spLocks noGrp="1"/>
          </p:cNvSpPr>
          <p:nvPr/>
        </p:nvSpPr>
        <p:spPr>
          <a:xfrm>
            <a:off x="1593436" y="177800"/>
            <a:ext cx="9782801" cy="1239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1800"/>
              <a:buFont typeface="Arial"/>
              <a:buNone/>
              <a:defRPr sz="3600" b="0" i="0" u="none" strike="noStrike" cap="none">
                <a:solidFill>
                  <a:srgbClr val="343F4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3600"/>
              <a:buFont typeface="Arial"/>
              <a:buNone/>
            </a:pPr>
            <a:r>
              <a:rPr lang="en-US" b="1" dirty="0">
                <a:solidFill>
                  <a:schemeClr val="tx1"/>
                </a:solidFill>
              </a:rPr>
              <a:t>App Screenshot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0917BD-3B5C-0682-40A0-7EE647346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Navigating the Future of Learning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2692D3-310F-04CF-438B-D02F5D5BDC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6790" y="1604749"/>
            <a:ext cx="9456091" cy="4564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870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819</TotalTime>
  <Words>276</Words>
  <Application>Microsoft Office PowerPoint</Application>
  <PresentationFormat>Widescreen</PresentationFormat>
  <Paragraphs>73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Helvetica Neue</vt:lpstr>
      <vt:lpstr>Roboto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Naman Narula</dc:creator>
  <cp:lastModifiedBy>Raman Chopra</cp:lastModifiedBy>
  <cp:revision>331</cp:revision>
  <dcterms:created xsi:type="dcterms:W3CDTF">2024-01-26T15:11:46Z</dcterms:created>
  <dcterms:modified xsi:type="dcterms:W3CDTF">2024-03-08T09:33:03Z</dcterms:modified>
</cp:coreProperties>
</file>